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Lst>
  <p:sldSz cx="6858000" cy="9906000" type="A4"/>
  <p:notesSz cx="6737350"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5256" autoAdjust="0"/>
  </p:normalViewPr>
  <p:slideViewPr>
    <p:cSldViewPr snapToGrid="0">
      <p:cViewPr varScale="1">
        <p:scale>
          <a:sx n="67" d="100"/>
          <a:sy n="67" d="100"/>
        </p:scale>
        <p:origin x="199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4C906DA-B82B-48A3-8DC8-F72A7F4322CD}" type="datetimeFigureOut">
              <a:rPr kumimoji="1" lang="ja-JP" altLang="en-US" smtClean="0"/>
              <a:t>2025/4/28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91738B-726A-411B-9F8B-E2026E2B7A9E}" type="slidenum">
              <a:rPr kumimoji="1" lang="ja-JP" altLang="en-US" smtClean="0"/>
              <a:t>‹#›</a:t>
            </a:fld>
            <a:endParaRPr kumimoji="1" lang="ja-JP" altLang="en-US"/>
          </a:p>
        </p:txBody>
      </p:sp>
    </p:spTree>
    <p:extLst>
      <p:ext uri="{BB962C8B-B14F-4D97-AF65-F5344CB8AC3E}">
        <p14:creationId xmlns:p14="http://schemas.microsoft.com/office/powerpoint/2010/main" val="634292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C906DA-B82B-48A3-8DC8-F72A7F4322CD}" type="datetimeFigureOut">
              <a:rPr kumimoji="1" lang="ja-JP" altLang="en-US" smtClean="0"/>
              <a:t>2025/4/28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91738B-726A-411B-9F8B-E2026E2B7A9E}" type="slidenum">
              <a:rPr kumimoji="1" lang="ja-JP" altLang="en-US" smtClean="0"/>
              <a:t>‹#›</a:t>
            </a:fld>
            <a:endParaRPr kumimoji="1" lang="ja-JP" altLang="en-US"/>
          </a:p>
        </p:txBody>
      </p:sp>
    </p:spTree>
    <p:extLst>
      <p:ext uri="{BB962C8B-B14F-4D97-AF65-F5344CB8AC3E}">
        <p14:creationId xmlns:p14="http://schemas.microsoft.com/office/powerpoint/2010/main" val="1204424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C906DA-B82B-48A3-8DC8-F72A7F4322CD}" type="datetimeFigureOut">
              <a:rPr kumimoji="1" lang="ja-JP" altLang="en-US" smtClean="0"/>
              <a:t>2025/4/28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91738B-726A-411B-9F8B-E2026E2B7A9E}" type="slidenum">
              <a:rPr kumimoji="1" lang="ja-JP" altLang="en-US" smtClean="0"/>
              <a:t>‹#›</a:t>
            </a:fld>
            <a:endParaRPr kumimoji="1" lang="ja-JP" altLang="en-US"/>
          </a:p>
        </p:txBody>
      </p:sp>
    </p:spTree>
    <p:extLst>
      <p:ext uri="{BB962C8B-B14F-4D97-AF65-F5344CB8AC3E}">
        <p14:creationId xmlns:p14="http://schemas.microsoft.com/office/powerpoint/2010/main" val="313581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C906DA-B82B-48A3-8DC8-F72A7F4322CD}" type="datetimeFigureOut">
              <a:rPr kumimoji="1" lang="ja-JP" altLang="en-US" smtClean="0"/>
              <a:t>2025/4/28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91738B-726A-411B-9F8B-E2026E2B7A9E}" type="slidenum">
              <a:rPr kumimoji="1" lang="ja-JP" altLang="en-US" smtClean="0"/>
              <a:t>‹#›</a:t>
            </a:fld>
            <a:endParaRPr kumimoji="1" lang="ja-JP" altLang="en-US"/>
          </a:p>
        </p:txBody>
      </p:sp>
    </p:spTree>
    <p:extLst>
      <p:ext uri="{BB962C8B-B14F-4D97-AF65-F5344CB8AC3E}">
        <p14:creationId xmlns:p14="http://schemas.microsoft.com/office/powerpoint/2010/main" val="285975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4C906DA-B82B-48A3-8DC8-F72A7F4322CD}" type="datetimeFigureOut">
              <a:rPr kumimoji="1" lang="ja-JP" altLang="en-US" smtClean="0"/>
              <a:t>2025/4/28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91738B-726A-411B-9F8B-E2026E2B7A9E}" type="slidenum">
              <a:rPr kumimoji="1" lang="ja-JP" altLang="en-US" smtClean="0"/>
              <a:t>‹#›</a:t>
            </a:fld>
            <a:endParaRPr kumimoji="1" lang="ja-JP" altLang="en-US"/>
          </a:p>
        </p:txBody>
      </p:sp>
    </p:spTree>
    <p:extLst>
      <p:ext uri="{BB962C8B-B14F-4D97-AF65-F5344CB8AC3E}">
        <p14:creationId xmlns:p14="http://schemas.microsoft.com/office/powerpoint/2010/main" val="2306752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4C906DA-B82B-48A3-8DC8-F72A7F4322CD}" type="datetimeFigureOut">
              <a:rPr kumimoji="1" lang="ja-JP" altLang="en-US" smtClean="0"/>
              <a:t>2025/4/28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91738B-726A-411B-9F8B-E2026E2B7A9E}" type="slidenum">
              <a:rPr kumimoji="1" lang="ja-JP" altLang="en-US" smtClean="0"/>
              <a:t>‹#›</a:t>
            </a:fld>
            <a:endParaRPr kumimoji="1" lang="ja-JP" altLang="en-US"/>
          </a:p>
        </p:txBody>
      </p:sp>
    </p:spTree>
    <p:extLst>
      <p:ext uri="{BB962C8B-B14F-4D97-AF65-F5344CB8AC3E}">
        <p14:creationId xmlns:p14="http://schemas.microsoft.com/office/powerpoint/2010/main" val="858401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4C906DA-B82B-48A3-8DC8-F72A7F4322CD}" type="datetimeFigureOut">
              <a:rPr kumimoji="1" lang="ja-JP" altLang="en-US" smtClean="0"/>
              <a:t>2025/4/28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091738B-726A-411B-9F8B-E2026E2B7A9E}" type="slidenum">
              <a:rPr kumimoji="1" lang="ja-JP" altLang="en-US" smtClean="0"/>
              <a:t>‹#›</a:t>
            </a:fld>
            <a:endParaRPr kumimoji="1" lang="ja-JP" altLang="en-US"/>
          </a:p>
        </p:txBody>
      </p:sp>
    </p:spTree>
    <p:extLst>
      <p:ext uri="{BB962C8B-B14F-4D97-AF65-F5344CB8AC3E}">
        <p14:creationId xmlns:p14="http://schemas.microsoft.com/office/powerpoint/2010/main" val="344104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4C906DA-B82B-48A3-8DC8-F72A7F4322CD}" type="datetimeFigureOut">
              <a:rPr kumimoji="1" lang="ja-JP" altLang="en-US" smtClean="0"/>
              <a:t>2025/4/28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091738B-726A-411B-9F8B-E2026E2B7A9E}" type="slidenum">
              <a:rPr kumimoji="1" lang="ja-JP" altLang="en-US" smtClean="0"/>
              <a:t>‹#›</a:t>
            </a:fld>
            <a:endParaRPr kumimoji="1" lang="ja-JP" altLang="en-US"/>
          </a:p>
        </p:txBody>
      </p:sp>
    </p:spTree>
    <p:extLst>
      <p:ext uri="{BB962C8B-B14F-4D97-AF65-F5344CB8AC3E}">
        <p14:creationId xmlns:p14="http://schemas.microsoft.com/office/powerpoint/2010/main" val="166949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906DA-B82B-48A3-8DC8-F72A7F4322CD}" type="datetimeFigureOut">
              <a:rPr kumimoji="1" lang="ja-JP" altLang="en-US" smtClean="0"/>
              <a:t>2025/4/28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091738B-726A-411B-9F8B-E2026E2B7A9E}" type="slidenum">
              <a:rPr kumimoji="1" lang="ja-JP" altLang="en-US" smtClean="0"/>
              <a:t>‹#›</a:t>
            </a:fld>
            <a:endParaRPr kumimoji="1" lang="ja-JP" altLang="en-US"/>
          </a:p>
        </p:txBody>
      </p:sp>
    </p:spTree>
    <p:extLst>
      <p:ext uri="{BB962C8B-B14F-4D97-AF65-F5344CB8AC3E}">
        <p14:creationId xmlns:p14="http://schemas.microsoft.com/office/powerpoint/2010/main" val="3879292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C906DA-B82B-48A3-8DC8-F72A7F4322CD}" type="datetimeFigureOut">
              <a:rPr kumimoji="1" lang="ja-JP" altLang="en-US" smtClean="0"/>
              <a:t>2025/4/28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91738B-726A-411B-9F8B-E2026E2B7A9E}" type="slidenum">
              <a:rPr kumimoji="1" lang="ja-JP" altLang="en-US" smtClean="0"/>
              <a:t>‹#›</a:t>
            </a:fld>
            <a:endParaRPr kumimoji="1" lang="ja-JP" altLang="en-US"/>
          </a:p>
        </p:txBody>
      </p:sp>
    </p:spTree>
    <p:extLst>
      <p:ext uri="{BB962C8B-B14F-4D97-AF65-F5344CB8AC3E}">
        <p14:creationId xmlns:p14="http://schemas.microsoft.com/office/powerpoint/2010/main" val="2529345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C906DA-B82B-48A3-8DC8-F72A7F4322CD}" type="datetimeFigureOut">
              <a:rPr kumimoji="1" lang="ja-JP" altLang="en-US" smtClean="0"/>
              <a:t>2025/4/28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91738B-726A-411B-9F8B-E2026E2B7A9E}" type="slidenum">
              <a:rPr kumimoji="1" lang="ja-JP" altLang="en-US" smtClean="0"/>
              <a:t>‹#›</a:t>
            </a:fld>
            <a:endParaRPr kumimoji="1" lang="ja-JP" altLang="en-US"/>
          </a:p>
        </p:txBody>
      </p:sp>
    </p:spTree>
    <p:extLst>
      <p:ext uri="{BB962C8B-B14F-4D97-AF65-F5344CB8AC3E}">
        <p14:creationId xmlns:p14="http://schemas.microsoft.com/office/powerpoint/2010/main" val="422077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4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4C906DA-B82B-48A3-8DC8-F72A7F4322CD}" type="datetimeFigureOut">
              <a:rPr kumimoji="1" lang="ja-JP" altLang="en-US" smtClean="0"/>
              <a:t>2025/4/28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091738B-726A-411B-9F8B-E2026E2B7A9E}" type="slidenum">
              <a:rPr kumimoji="1" lang="ja-JP" altLang="en-US" smtClean="0"/>
              <a:t>‹#›</a:t>
            </a:fld>
            <a:endParaRPr kumimoji="1" lang="ja-JP" altLang="en-US"/>
          </a:p>
        </p:txBody>
      </p:sp>
    </p:spTree>
    <p:extLst>
      <p:ext uri="{BB962C8B-B14F-4D97-AF65-F5344CB8AC3E}">
        <p14:creationId xmlns:p14="http://schemas.microsoft.com/office/powerpoint/2010/main" val="275281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図 19" descr="日差しの中の葉のクローズアップ">
            <a:extLst>
              <a:ext uri="{FF2B5EF4-FFF2-40B4-BE49-F238E27FC236}">
                <a16:creationId xmlns:a16="http://schemas.microsoft.com/office/drawing/2014/main" id="{5BDA88AE-592B-DBCE-D11A-2CEF9F6199EB}"/>
              </a:ext>
            </a:extLst>
          </p:cNvPr>
          <p:cNvPicPr>
            <a:picLocks noGrp="1" noRot="1" noChangeAspect="1" noMove="1" noResize="1" noEditPoints="1" noAdjustHandles="1" noChangeArrowheads="1" noChangeShapeType="1" noCrop="1"/>
          </p:cNvPicPr>
          <p:nvPr/>
        </p:nvPicPr>
        <p:blipFill>
          <a:blip r:embed="rId2">
            <a:alphaModFix amt="85000"/>
            <a:extLst>
              <a:ext uri="{28A0092B-C50C-407E-A947-70E740481C1C}">
                <a14:useLocalDpi xmlns:a14="http://schemas.microsoft.com/office/drawing/2010/main" val="0"/>
              </a:ext>
            </a:extLst>
          </a:blip>
          <a:stretch>
            <a:fillRect/>
          </a:stretch>
        </p:blipFill>
        <p:spPr>
          <a:xfrm>
            <a:off x="-18749" y="-1526"/>
            <a:ext cx="6858000" cy="9906000"/>
          </a:xfrm>
          <a:prstGeom prst="rect">
            <a:avLst/>
          </a:prstGeom>
        </p:spPr>
      </p:pic>
      <p:sp>
        <p:nvSpPr>
          <p:cNvPr id="21" name="正方形/長方形 20">
            <a:extLst>
              <a:ext uri="{FF2B5EF4-FFF2-40B4-BE49-F238E27FC236}">
                <a16:creationId xmlns:a16="http://schemas.microsoft.com/office/drawing/2014/main" id="{8D676DDD-41C5-BEAA-A798-1CF731FCD994}"/>
              </a:ext>
            </a:extLst>
          </p:cNvPr>
          <p:cNvSpPr/>
          <p:nvPr/>
        </p:nvSpPr>
        <p:spPr>
          <a:xfrm>
            <a:off x="-37497" y="6322410"/>
            <a:ext cx="6858000" cy="35820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41CA6BD-2317-372F-5132-DC318A947B41}"/>
              </a:ext>
            </a:extLst>
          </p:cNvPr>
          <p:cNvSpPr/>
          <p:nvPr/>
        </p:nvSpPr>
        <p:spPr>
          <a:xfrm>
            <a:off x="-37497" y="0"/>
            <a:ext cx="6895497" cy="15372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9A48423-2740-4223-8CB2-DA350CFB1F18}"/>
              </a:ext>
            </a:extLst>
          </p:cNvPr>
          <p:cNvSpPr txBox="1"/>
          <p:nvPr/>
        </p:nvSpPr>
        <p:spPr>
          <a:xfrm>
            <a:off x="11804" y="1580114"/>
            <a:ext cx="6808699" cy="646331"/>
          </a:xfrm>
          <a:prstGeom prst="rect">
            <a:avLst/>
          </a:prstGeom>
          <a:noFill/>
        </p:spPr>
        <p:txBody>
          <a:bodyPr wrap="square" rtlCol="0">
            <a:spAutoFit/>
          </a:bodyPr>
          <a:lstStyle/>
          <a:p>
            <a:r>
              <a:rPr lang="en-US" altLang="ja-JP" b="1" dirty="0">
                <a:latin typeface="Segoe UI" panose="020B0502040204020203" pitchFamily="34" charset="0"/>
                <a:ea typeface="BIZ UDゴシック" panose="020B0400000000000000" pitchFamily="49" charset="-128"/>
              </a:rPr>
              <a:t> </a:t>
            </a:r>
            <a:r>
              <a:rPr lang="ja-JP" altLang="en-US" b="1" dirty="0">
                <a:latin typeface="BIZ UDゴシック" panose="020B0400000000000000" pitchFamily="49" charset="-128"/>
                <a:ea typeface="BIZ UDゴシック" panose="020B0400000000000000" pitchFamily="49" charset="-128"/>
              </a:rPr>
              <a:t>子どもたちが、個性を伸ばし、生き生きとした毎日を送るために保護者ができることをみんなで考えましょう</a:t>
            </a:r>
            <a:endParaRPr lang="en-US" altLang="ja-JP" b="1" dirty="0">
              <a:latin typeface="BIZ UDゴシック" panose="020B0400000000000000" pitchFamily="49" charset="-128"/>
              <a:ea typeface="BIZ UDゴシック" panose="020B0400000000000000" pitchFamily="49" charset="-128"/>
            </a:endParaRPr>
          </a:p>
        </p:txBody>
      </p:sp>
      <p:sp>
        <p:nvSpPr>
          <p:cNvPr id="36" name="フローチャート: 端子 35">
            <a:extLst>
              <a:ext uri="{FF2B5EF4-FFF2-40B4-BE49-F238E27FC236}">
                <a16:creationId xmlns:a16="http://schemas.microsoft.com/office/drawing/2014/main" id="{EB00C57E-5AC2-485E-B483-6B71E28710F2}"/>
              </a:ext>
            </a:extLst>
          </p:cNvPr>
          <p:cNvSpPr/>
          <p:nvPr/>
        </p:nvSpPr>
        <p:spPr>
          <a:xfrm>
            <a:off x="18749" y="6801078"/>
            <a:ext cx="1403296" cy="348062"/>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effectLst>
                  <a:outerShdw blurRad="38100" dist="38100" dir="2700000" algn="tl">
                    <a:srgbClr val="000000">
                      <a:alpha val="43137"/>
                    </a:srgbClr>
                  </a:outerShdw>
                </a:effectLst>
                <a:latin typeface="+mj-ea"/>
                <a:ea typeface="+mj-ea"/>
              </a:rPr>
              <a:t>１　日時</a:t>
            </a:r>
          </a:p>
        </p:txBody>
      </p:sp>
      <p:sp>
        <p:nvSpPr>
          <p:cNvPr id="38" name="テキスト ボックス 37">
            <a:extLst>
              <a:ext uri="{FF2B5EF4-FFF2-40B4-BE49-F238E27FC236}">
                <a16:creationId xmlns:a16="http://schemas.microsoft.com/office/drawing/2014/main" id="{3A6432E3-5970-4FAA-9E7D-07458D63B1D0}"/>
              </a:ext>
            </a:extLst>
          </p:cNvPr>
          <p:cNvSpPr txBox="1"/>
          <p:nvPr/>
        </p:nvSpPr>
        <p:spPr>
          <a:xfrm>
            <a:off x="2683042" y="9378614"/>
            <a:ext cx="4207527" cy="369332"/>
          </a:xfrm>
          <a:prstGeom prst="rect">
            <a:avLst/>
          </a:prstGeom>
          <a:noFill/>
        </p:spPr>
        <p:txBody>
          <a:bodyPr wrap="square" rtlCol="0">
            <a:spAutoFit/>
          </a:bodyPr>
          <a:lstStyle/>
          <a:p>
            <a:r>
              <a:rPr kumimoji="1" lang="ja-JP" altLang="en-US" b="1" dirty="0">
                <a:solidFill>
                  <a:schemeClr val="bg1"/>
                </a:solidFill>
                <a:effectLst>
                  <a:outerShdw blurRad="38100" dist="38100" dir="2700000" algn="tl">
                    <a:srgbClr val="000000">
                      <a:alpha val="43137"/>
                    </a:srgbClr>
                  </a:outerShdw>
                </a:effectLst>
              </a:rPr>
              <a:t>渋谷区教育委員会事務局　教育センター</a:t>
            </a:r>
          </a:p>
        </p:txBody>
      </p:sp>
      <p:sp>
        <p:nvSpPr>
          <p:cNvPr id="58" name="四角形: 角を丸くする 57">
            <a:extLst>
              <a:ext uri="{FF2B5EF4-FFF2-40B4-BE49-F238E27FC236}">
                <a16:creationId xmlns:a16="http://schemas.microsoft.com/office/drawing/2014/main" id="{78709474-3C76-4540-84C6-7315D0BD4D42}"/>
              </a:ext>
            </a:extLst>
          </p:cNvPr>
          <p:cNvSpPr/>
          <p:nvPr/>
        </p:nvSpPr>
        <p:spPr>
          <a:xfrm>
            <a:off x="251225" y="2649324"/>
            <a:ext cx="6318051" cy="3546271"/>
          </a:xfrm>
          <a:prstGeom prst="roundRect">
            <a:avLst>
              <a:gd name="adj" fmla="val 14317"/>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ローチャート: 端子 50">
            <a:extLst>
              <a:ext uri="{FF2B5EF4-FFF2-40B4-BE49-F238E27FC236}">
                <a16:creationId xmlns:a16="http://schemas.microsoft.com/office/drawing/2014/main" id="{62F855C1-E985-4BD5-9174-4552B15C8F00}"/>
              </a:ext>
            </a:extLst>
          </p:cNvPr>
          <p:cNvSpPr/>
          <p:nvPr/>
        </p:nvSpPr>
        <p:spPr>
          <a:xfrm>
            <a:off x="684867" y="3755124"/>
            <a:ext cx="3773569" cy="352513"/>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accent4">
                    <a:lumMod val="75000"/>
                  </a:schemeClr>
                </a:solidFill>
                <a:latin typeface="+mj-ea"/>
                <a:ea typeface="+mj-ea"/>
              </a:rPr>
              <a:t>担当者等のごあいさつ</a:t>
            </a:r>
          </a:p>
        </p:txBody>
      </p:sp>
      <p:sp>
        <p:nvSpPr>
          <p:cNvPr id="55" name="フローチャート: 端子 54">
            <a:extLst>
              <a:ext uri="{FF2B5EF4-FFF2-40B4-BE49-F238E27FC236}">
                <a16:creationId xmlns:a16="http://schemas.microsoft.com/office/drawing/2014/main" id="{F42472AE-7A90-4D87-8E95-C25D370F10E1}"/>
              </a:ext>
            </a:extLst>
          </p:cNvPr>
          <p:cNvSpPr/>
          <p:nvPr/>
        </p:nvSpPr>
        <p:spPr>
          <a:xfrm>
            <a:off x="-68050" y="2980883"/>
            <a:ext cx="6727927" cy="550014"/>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accent1">
                    <a:lumMod val="50000"/>
                  </a:schemeClr>
                </a:solidFill>
                <a:effectLst>
                  <a:outerShdw blurRad="38100" dist="38100" dir="2700000" algn="tl">
                    <a:srgbClr val="000000">
                      <a:alpha val="43137"/>
                    </a:srgbClr>
                  </a:outerShdw>
                </a:effectLst>
                <a:latin typeface="+mj-ea"/>
                <a:ea typeface="+mj-ea"/>
              </a:rPr>
              <a:t>第</a:t>
            </a:r>
            <a:r>
              <a:rPr kumimoji="1" lang="en-US" altLang="ja-JP" sz="3200" b="1" dirty="0">
                <a:solidFill>
                  <a:schemeClr val="accent1">
                    <a:lumMod val="50000"/>
                  </a:schemeClr>
                </a:solidFill>
                <a:effectLst>
                  <a:outerShdw blurRad="38100" dist="38100" dir="2700000" algn="tl">
                    <a:srgbClr val="000000">
                      <a:alpha val="43137"/>
                    </a:srgbClr>
                  </a:outerShdw>
                </a:effectLst>
                <a:latin typeface="+mj-ea"/>
                <a:ea typeface="+mj-ea"/>
              </a:rPr>
              <a:t>1</a:t>
            </a:r>
            <a:r>
              <a:rPr kumimoji="1" lang="ja-JP" altLang="en-US" sz="3200" b="1" dirty="0">
                <a:solidFill>
                  <a:schemeClr val="accent1">
                    <a:lumMod val="50000"/>
                  </a:schemeClr>
                </a:solidFill>
                <a:effectLst>
                  <a:outerShdw blurRad="38100" dist="38100" dir="2700000" algn="tl">
                    <a:srgbClr val="000000">
                      <a:alpha val="43137"/>
                    </a:srgbClr>
                  </a:outerShdw>
                </a:effectLst>
                <a:latin typeface="+mj-ea"/>
                <a:ea typeface="+mj-ea"/>
              </a:rPr>
              <a:t>回は「子供を支える環境」</a:t>
            </a:r>
          </a:p>
        </p:txBody>
      </p:sp>
      <p:sp>
        <p:nvSpPr>
          <p:cNvPr id="43" name="フローチャート: 端子 42">
            <a:extLst>
              <a:ext uri="{FF2B5EF4-FFF2-40B4-BE49-F238E27FC236}">
                <a16:creationId xmlns:a16="http://schemas.microsoft.com/office/drawing/2014/main" id="{FA88C5B5-83B2-4334-A471-40B5104BB5AA}"/>
              </a:ext>
            </a:extLst>
          </p:cNvPr>
          <p:cNvSpPr/>
          <p:nvPr/>
        </p:nvSpPr>
        <p:spPr>
          <a:xfrm>
            <a:off x="664540" y="4243794"/>
            <a:ext cx="3773569" cy="352513"/>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accent4">
                    <a:lumMod val="75000"/>
                  </a:schemeClr>
                </a:solidFill>
                <a:latin typeface="+mj-ea"/>
                <a:ea typeface="+mj-ea"/>
              </a:rPr>
              <a:t>子どもを支える環境について</a:t>
            </a:r>
          </a:p>
        </p:txBody>
      </p:sp>
      <p:sp>
        <p:nvSpPr>
          <p:cNvPr id="44" name="フローチャート: 端子 43">
            <a:extLst>
              <a:ext uri="{FF2B5EF4-FFF2-40B4-BE49-F238E27FC236}">
                <a16:creationId xmlns:a16="http://schemas.microsoft.com/office/drawing/2014/main" id="{A3BDF040-2853-4E71-83F0-2821A934F059}"/>
              </a:ext>
            </a:extLst>
          </p:cNvPr>
          <p:cNvSpPr/>
          <p:nvPr/>
        </p:nvSpPr>
        <p:spPr>
          <a:xfrm>
            <a:off x="-3946" y="4765479"/>
            <a:ext cx="5104132" cy="352513"/>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accent4">
                    <a:lumMod val="75000"/>
                  </a:schemeClr>
                </a:solidFill>
                <a:latin typeface="+mj-ea"/>
                <a:ea typeface="+mj-ea"/>
              </a:rPr>
              <a:t>渋谷区の教育相談員から</a:t>
            </a:r>
          </a:p>
        </p:txBody>
      </p:sp>
      <p:sp>
        <p:nvSpPr>
          <p:cNvPr id="4" name="フローチャート: 端子 3">
            <a:extLst>
              <a:ext uri="{FF2B5EF4-FFF2-40B4-BE49-F238E27FC236}">
                <a16:creationId xmlns:a16="http://schemas.microsoft.com/office/drawing/2014/main" id="{FB6B305B-204D-1460-F43F-0A87D1FA528D}"/>
              </a:ext>
            </a:extLst>
          </p:cNvPr>
          <p:cNvSpPr/>
          <p:nvPr/>
        </p:nvSpPr>
        <p:spPr>
          <a:xfrm>
            <a:off x="275411" y="5135276"/>
            <a:ext cx="4085734" cy="524840"/>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accent4">
                    <a:lumMod val="75000"/>
                  </a:schemeClr>
                </a:solidFill>
                <a:latin typeface="+mj-ea"/>
                <a:ea typeface="+mj-ea"/>
              </a:rPr>
              <a:t>休憩</a:t>
            </a:r>
          </a:p>
        </p:txBody>
      </p:sp>
      <p:sp>
        <p:nvSpPr>
          <p:cNvPr id="6" name="フローチャート: 端子 5">
            <a:extLst>
              <a:ext uri="{FF2B5EF4-FFF2-40B4-BE49-F238E27FC236}">
                <a16:creationId xmlns:a16="http://schemas.microsoft.com/office/drawing/2014/main" id="{02B1ED60-BF2A-57E5-4ACF-32F920EE14EA}"/>
              </a:ext>
            </a:extLst>
          </p:cNvPr>
          <p:cNvSpPr/>
          <p:nvPr/>
        </p:nvSpPr>
        <p:spPr>
          <a:xfrm>
            <a:off x="198240" y="5554224"/>
            <a:ext cx="4256985" cy="543124"/>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accent4">
                    <a:lumMod val="75000"/>
                  </a:schemeClr>
                </a:solidFill>
                <a:latin typeface="+mj-ea"/>
                <a:ea typeface="+mj-ea"/>
              </a:rPr>
              <a:t>保護者の交流会</a:t>
            </a:r>
          </a:p>
        </p:txBody>
      </p:sp>
      <p:pic>
        <p:nvPicPr>
          <p:cNvPr id="7" name="Picture 6" descr="私服の従業員のイラスト（女性）">
            <a:extLst>
              <a:ext uri="{FF2B5EF4-FFF2-40B4-BE49-F238E27FC236}">
                <a16:creationId xmlns:a16="http://schemas.microsoft.com/office/drawing/2014/main" id="{2DCAB461-FDDE-05B3-000F-62A19097A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7459" y="3530897"/>
            <a:ext cx="1609972" cy="27033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私服の従業員のイラスト（男性）">
            <a:extLst>
              <a:ext uri="{FF2B5EF4-FFF2-40B4-BE49-F238E27FC236}">
                <a16:creationId xmlns:a16="http://schemas.microsoft.com/office/drawing/2014/main" id="{3CAD778E-DD95-CE60-AF20-7A558A78A8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420" y="3481655"/>
            <a:ext cx="1620020" cy="2720185"/>
          </a:xfrm>
          <a:prstGeom prst="rect">
            <a:avLst/>
          </a:prstGeom>
          <a:noFill/>
          <a:extLst>
            <a:ext uri="{909E8E84-426E-40DD-AFC4-6F175D3DCCD1}">
              <a14:hiddenFill xmlns:a14="http://schemas.microsoft.com/office/drawing/2010/main">
                <a:solidFill>
                  <a:srgbClr val="FFFFFF"/>
                </a:solidFill>
              </a14:hiddenFill>
            </a:ext>
          </a:extLst>
        </p:spPr>
      </p:pic>
      <p:sp>
        <p:nvSpPr>
          <p:cNvPr id="9" name="フローチャート: 端子 8">
            <a:extLst>
              <a:ext uri="{FF2B5EF4-FFF2-40B4-BE49-F238E27FC236}">
                <a16:creationId xmlns:a16="http://schemas.microsoft.com/office/drawing/2014/main" id="{B9113836-4CCD-BA94-1B95-2DEB1DF28749}"/>
              </a:ext>
            </a:extLst>
          </p:cNvPr>
          <p:cNvSpPr/>
          <p:nvPr/>
        </p:nvSpPr>
        <p:spPr>
          <a:xfrm>
            <a:off x="39071" y="7875528"/>
            <a:ext cx="1403296" cy="3897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effectLst>
                  <a:outerShdw blurRad="38100" dist="38100" dir="2700000" algn="tl">
                    <a:srgbClr val="000000">
                      <a:alpha val="43137"/>
                    </a:srgbClr>
                  </a:outerShdw>
                </a:effectLst>
                <a:latin typeface="+mj-ea"/>
                <a:ea typeface="+mj-ea"/>
              </a:rPr>
              <a:t>２　会場</a:t>
            </a:r>
          </a:p>
        </p:txBody>
      </p:sp>
      <p:sp>
        <p:nvSpPr>
          <p:cNvPr id="10" name="テキスト ボックス 9">
            <a:extLst>
              <a:ext uri="{FF2B5EF4-FFF2-40B4-BE49-F238E27FC236}">
                <a16:creationId xmlns:a16="http://schemas.microsoft.com/office/drawing/2014/main" id="{5336FF42-9307-2161-93C1-013B8A877AE2}"/>
              </a:ext>
            </a:extLst>
          </p:cNvPr>
          <p:cNvSpPr txBox="1"/>
          <p:nvPr/>
        </p:nvSpPr>
        <p:spPr>
          <a:xfrm>
            <a:off x="577139" y="7113666"/>
            <a:ext cx="4167177" cy="769441"/>
          </a:xfrm>
          <a:prstGeom prst="rect">
            <a:avLst/>
          </a:prstGeom>
          <a:noFill/>
        </p:spPr>
        <p:txBody>
          <a:bodyPr wrap="square" rtlCol="0">
            <a:spAutoFit/>
          </a:bodyPr>
          <a:lstStyle/>
          <a:p>
            <a:r>
              <a:rPr kumimoji="1" lang="ja-JP" altLang="en-US" sz="2200" b="1" dirty="0">
                <a:solidFill>
                  <a:schemeClr val="bg1"/>
                </a:solidFill>
                <a:effectLst>
                  <a:outerShdw blurRad="38100" dist="38100" dir="2700000" algn="tl">
                    <a:srgbClr val="000000">
                      <a:alpha val="43137"/>
                    </a:srgbClr>
                  </a:outerShdw>
                </a:effectLst>
              </a:rPr>
              <a:t>令和６年５月１</a:t>
            </a:r>
            <a:r>
              <a:rPr kumimoji="1" lang="en-US" altLang="ja-JP" sz="2200" b="1" dirty="0">
                <a:solidFill>
                  <a:schemeClr val="bg1"/>
                </a:solidFill>
                <a:effectLst>
                  <a:outerShdw blurRad="38100" dist="38100" dir="2700000" algn="tl">
                    <a:srgbClr val="000000">
                      <a:alpha val="43137"/>
                    </a:srgbClr>
                  </a:outerShdw>
                </a:effectLst>
              </a:rPr>
              <a:t>8</a:t>
            </a:r>
            <a:r>
              <a:rPr kumimoji="1" lang="ja-JP" altLang="en-US" sz="2200" b="1" dirty="0">
                <a:solidFill>
                  <a:schemeClr val="bg1"/>
                </a:solidFill>
                <a:effectLst>
                  <a:outerShdw blurRad="38100" dist="38100" dir="2700000" algn="tl">
                    <a:srgbClr val="000000">
                      <a:alpha val="43137"/>
                    </a:srgbClr>
                  </a:outerShdw>
                </a:effectLst>
              </a:rPr>
              <a:t>日（日）</a:t>
            </a:r>
            <a:endParaRPr kumimoji="1" lang="en-US" altLang="ja-JP" sz="2200" b="1" dirty="0">
              <a:solidFill>
                <a:schemeClr val="bg1"/>
              </a:solidFill>
              <a:effectLst>
                <a:outerShdw blurRad="38100" dist="38100" dir="2700000" algn="tl">
                  <a:srgbClr val="000000">
                    <a:alpha val="43137"/>
                  </a:srgbClr>
                </a:outerShdw>
              </a:effectLst>
            </a:endParaRPr>
          </a:p>
          <a:p>
            <a:r>
              <a:rPr kumimoji="1" lang="ja-JP" altLang="en-US" sz="2200" b="1" dirty="0">
                <a:solidFill>
                  <a:schemeClr val="bg1"/>
                </a:solidFill>
                <a:effectLst>
                  <a:outerShdw blurRad="38100" dist="38100" dir="2700000" algn="tl">
                    <a:srgbClr val="000000">
                      <a:alpha val="43137"/>
                    </a:srgbClr>
                  </a:outerShdw>
                </a:effectLst>
              </a:rPr>
              <a:t>　　１４：００～１６：００終了予定</a:t>
            </a:r>
          </a:p>
        </p:txBody>
      </p:sp>
      <p:pic>
        <p:nvPicPr>
          <p:cNvPr id="12" name="図 11">
            <a:extLst>
              <a:ext uri="{FF2B5EF4-FFF2-40B4-BE49-F238E27FC236}">
                <a16:creationId xmlns:a16="http://schemas.microsoft.com/office/drawing/2014/main" id="{19308352-4979-0CFE-6B0D-7DDD83B1CC73}"/>
              </a:ext>
            </a:extLst>
          </p:cNvPr>
          <p:cNvPicPr>
            <a:picLocks noChangeAspect="1"/>
          </p:cNvPicPr>
          <p:nvPr/>
        </p:nvPicPr>
        <p:blipFill>
          <a:blip r:embed="rId5"/>
          <a:stretch>
            <a:fillRect/>
          </a:stretch>
        </p:blipFill>
        <p:spPr>
          <a:xfrm>
            <a:off x="4889068" y="6728947"/>
            <a:ext cx="1688546" cy="2524674"/>
          </a:xfrm>
          <a:prstGeom prst="rect">
            <a:avLst/>
          </a:prstGeom>
        </p:spPr>
      </p:pic>
      <p:sp>
        <p:nvSpPr>
          <p:cNvPr id="18" name="テキスト ボックス 17">
            <a:extLst>
              <a:ext uri="{FF2B5EF4-FFF2-40B4-BE49-F238E27FC236}">
                <a16:creationId xmlns:a16="http://schemas.microsoft.com/office/drawing/2014/main" id="{92167366-5A7A-6155-E973-A41C28A60EB0}"/>
              </a:ext>
            </a:extLst>
          </p:cNvPr>
          <p:cNvSpPr txBox="1"/>
          <p:nvPr/>
        </p:nvSpPr>
        <p:spPr>
          <a:xfrm>
            <a:off x="577139" y="8216775"/>
            <a:ext cx="4687935" cy="1107996"/>
          </a:xfrm>
          <a:prstGeom prst="rect">
            <a:avLst/>
          </a:prstGeom>
          <a:noFill/>
        </p:spPr>
        <p:txBody>
          <a:bodyPr wrap="square" rtlCol="0">
            <a:spAutoFit/>
          </a:bodyPr>
          <a:lstStyle/>
          <a:p>
            <a:r>
              <a:rPr kumimoji="1" lang="ja-JP" altLang="en-US" sz="2200" b="1" dirty="0">
                <a:solidFill>
                  <a:schemeClr val="bg1"/>
                </a:solidFill>
                <a:effectLst>
                  <a:outerShdw blurRad="38100" dist="38100" dir="2700000" algn="tl">
                    <a:srgbClr val="000000">
                      <a:alpha val="43137"/>
                    </a:srgbClr>
                  </a:outerShdw>
                </a:effectLst>
              </a:rPr>
              <a:t>渋谷区宇田川町５－６</a:t>
            </a:r>
            <a:endParaRPr kumimoji="1" lang="en-US" altLang="ja-JP" sz="2200" b="1" dirty="0">
              <a:solidFill>
                <a:schemeClr val="bg1"/>
              </a:solidFill>
              <a:effectLst>
                <a:outerShdw blurRad="38100" dist="38100" dir="2700000" algn="tl">
                  <a:srgbClr val="000000">
                    <a:alpha val="43137"/>
                  </a:srgbClr>
                </a:outerShdw>
              </a:effectLst>
            </a:endParaRPr>
          </a:p>
          <a:p>
            <a:r>
              <a:rPr kumimoji="1" lang="ja-JP" altLang="en-US" sz="2200" b="1" dirty="0">
                <a:solidFill>
                  <a:schemeClr val="bg1"/>
                </a:solidFill>
                <a:effectLst>
                  <a:outerShdw blurRad="38100" dist="38100" dir="2700000" algn="tl">
                    <a:srgbClr val="000000">
                      <a:alpha val="43137"/>
                    </a:srgbClr>
                  </a:outerShdw>
                </a:effectLst>
              </a:rPr>
              <a:t>渋谷区子育てネウボラ６階　会議室</a:t>
            </a:r>
            <a:endParaRPr kumimoji="1" lang="en-US" altLang="ja-JP" sz="2200" b="1" dirty="0">
              <a:solidFill>
                <a:schemeClr val="bg1"/>
              </a:solidFill>
              <a:effectLst>
                <a:outerShdw blurRad="38100" dist="38100" dir="2700000" algn="tl">
                  <a:srgbClr val="000000">
                    <a:alpha val="43137"/>
                  </a:srgbClr>
                </a:outerShdw>
              </a:effectLst>
            </a:endParaRPr>
          </a:p>
          <a:p>
            <a:r>
              <a:rPr kumimoji="1" lang="ja-JP" altLang="en-US" sz="2200" b="1" dirty="0">
                <a:solidFill>
                  <a:schemeClr val="bg1"/>
                </a:solidFill>
                <a:effectLst>
                  <a:outerShdw blurRad="38100" dist="38100" dir="2700000" algn="tl">
                    <a:srgbClr val="000000">
                      <a:alpha val="43137"/>
                    </a:srgbClr>
                  </a:outerShdw>
                </a:effectLst>
              </a:rPr>
              <a:t>　</a:t>
            </a:r>
            <a:r>
              <a:rPr kumimoji="1" lang="en-US" altLang="ja-JP" sz="2200" b="1" dirty="0">
                <a:solidFill>
                  <a:schemeClr val="bg1"/>
                </a:solidFill>
                <a:effectLst>
                  <a:outerShdw blurRad="38100" dist="38100" dir="2700000" algn="tl">
                    <a:srgbClr val="000000">
                      <a:alpha val="43137"/>
                    </a:srgbClr>
                  </a:outerShdw>
                </a:effectLst>
              </a:rPr>
              <a:t>※</a:t>
            </a:r>
            <a:r>
              <a:rPr kumimoji="1" lang="ja-JP" altLang="en-US" sz="2200" b="1" dirty="0">
                <a:solidFill>
                  <a:schemeClr val="bg1"/>
                </a:solidFill>
                <a:effectLst>
                  <a:outerShdw blurRad="38100" dist="38100" dir="2700000" algn="tl">
                    <a:srgbClr val="000000">
                      <a:alpha val="43137"/>
                    </a:srgbClr>
                  </a:outerShdw>
                </a:effectLst>
              </a:rPr>
              <a:t>直接会場にお越しください</a:t>
            </a:r>
            <a:endParaRPr kumimoji="1" lang="en-US" altLang="ja-JP" sz="2200" b="1" dirty="0">
              <a:solidFill>
                <a:schemeClr val="bg1"/>
              </a:solidFill>
              <a:effectLst>
                <a:outerShdw blurRad="38100" dist="38100" dir="2700000" algn="tl">
                  <a:srgbClr val="000000">
                    <a:alpha val="43137"/>
                  </a:srgbClr>
                </a:outerShdw>
              </a:effectLst>
            </a:endParaRPr>
          </a:p>
        </p:txBody>
      </p:sp>
      <p:sp>
        <p:nvSpPr>
          <p:cNvPr id="11" name="四角形: 角を丸くする 10">
            <a:extLst>
              <a:ext uri="{FF2B5EF4-FFF2-40B4-BE49-F238E27FC236}">
                <a16:creationId xmlns:a16="http://schemas.microsoft.com/office/drawing/2014/main" id="{A7C3632A-B719-D947-1D2C-E6C47D12DF74}"/>
              </a:ext>
            </a:extLst>
          </p:cNvPr>
          <p:cNvSpPr/>
          <p:nvPr/>
        </p:nvSpPr>
        <p:spPr>
          <a:xfrm>
            <a:off x="232477" y="520804"/>
            <a:ext cx="6318051" cy="921075"/>
          </a:xfrm>
          <a:prstGeom prst="roundRect">
            <a:avLst>
              <a:gd name="adj" fmla="val 14317"/>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F9B4DE3B-A746-B2E8-DD63-6C66A814C4AE}"/>
              </a:ext>
            </a:extLst>
          </p:cNvPr>
          <p:cNvSpPr txBox="1"/>
          <p:nvPr/>
        </p:nvSpPr>
        <p:spPr>
          <a:xfrm>
            <a:off x="-70067" y="520804"/>
            <a:ext cx="6858000" cy="861774"/>
          </a:xfrm>
          <a:prstGeom prst="rect">
            <a:avLst/>
          </a:prstGeom>
          <a:noFill/>
        </p:spPr>
        <p:txBody>
          <a:bodyPr wrap="square" rtlCol="0">
            <a:spAutoFit/>
          </a:bodyPr>
          <a:lstStyle/>
          <a:p>
            <a:pPr algn="ctr"/>
            <a:r>
              <a:rPr kumimoji="1" lang="ja-JP" altLang="en-US" sz="3200" b="1" dirty="0">
                <a:solidFill>
                  <a:schemeClr val="accent6">
                    <a:lumMod val="50000"/>
                  </a:schemeClr>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第１回　保護者の集い</a:t>
            </a:r>
            <a:endParaRPr kumimoji="1" lang="en-US" altLang="ja-JP" sz="3200" b="1" dirty="0">
              <a:solidFill>
                <a:schemeClr val="accent6">
                  <a:lumMod val="50000"/>
                </a:schemeClr>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gn="ctr"/>
            <a:r>
              <a:rPr kumimoji="1" lang="ja-JP" altLang="en-US" b="1" dirty="0">
                <a:solidFill>
                  <a:schemeClr val="accent6">
                    <a:lumMod val="50000"/>
                  </a:schemeClr>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～保護者同士で子供を支える会をつくっていきましょう。～</a:t>
            </a:r>
          </a:p>
        </p:txBody>
      </p:sp>
    </p:spTree>
    <p:extLst>
      <p:ext uri="{BB962C8B-B14F-4D97-AF65-F5344CB8AC3E}">
        <p14:creationId xmlns:p14="http://schemas.microsoft.com/office/powerpoint/2010/main" val="4278806209"/>
      </p:ext>
    </p:extLst>
  </p:cSld>
  <p:clrMapOvr>
    <a:masterClrMapping/>
  </p:clrMapOvr>
</p:sld>
</file>

<file path=ppt/theme/theme1.xml><?xml version="1.0" encoding="utf-8"?>
<a:theme xmlns:a="http://schemas.openxmlformats.org/drawingml/2006/main" name="Office テーマ">
  <a:themeElements>
    <a:clrScheme name="ペーパー">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ユーザー定義 1">
      <a:majorFont>
        <a:latin typeface="UD Digi Kyokasho NK-B"/>
        <a:ea typeface="UD Digi Kyokasho NK-B"/>
        <a:cs typeface=""/>
      </a:majorFont>
      <a:minorFont>
        <a:latin typeface="UD Digi Kyokasho NK-R"/>
        <a:ea typeface="UD Digi Kyokasho NK-R"/>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1045</TotalTime>
  <Words>111</Words>
  <Application>Microsoft Office PowerPoint</Application>
  <PresentationFormat>A4 210 x 297 mm</PresentationFormat>
  <Paragraphs>17</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BIZ UDゴシック</vt:lpstr>
      <vt:lpstr>UD Digi Kyokasho NK-B</vt:lpstr>
      <vt:lpstr>UD Digi Kyokasho NK-R</vt:lpstr>
      <vt:lpstr>Arial</vt:lpstr>
      <vt:lpstr>Segoe UI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青木　舞子</dc:creator>
  <cp:lastModifiedBy>細田　梨絵</cp:lastModifiedBy>
  <cp:revision>59</cp:revision>
  <cp:lastPrinted>2024-04-18T06:24:46Z</cp:lastPrinted>
  <dcterms:created xsi:type="dcterms:W3CDTF">2022-02-04T00:37:21Z</dcterms:created>
  <dcterms:modified xsi:type="dcterms:W3CDTF">2025-04-28T06:57:43Z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bccff32-6666-4611-b901-ec0fa7e6cd57_Enabled">
    <vt:lpwstr>False</vt:lpwstr>
  </property>
  <property fmtid="{D5CDD505-2E9C-101B-9397-08002B2CF9AE}" pid="3" name="MSIP_Label_4bccff32-6666-4611-b901-ec0fa7e6cd57_SiteId">
    <vt:lpwstr>04a1b2c4-c1b0-440a-8e8d-1742fc18657b</vt:lpwstr>
  </property>
  <property fmtid="{D5CDD505-2E9C-101B-9397-08002B2CF9AE}" pid="4" name="MSIP_Label_4bccff32-6666-4611-b901-ec0fa7e6cd57_Owner">
    <vt:lpwstr>p_aoki-m01@shibuya.tokyo</vt:lpwstr>
  </property>
  <property fmtid="{D5CDD505-2E9C-101B-9397-08002B2CF9AE}" pid="5" name="MSIP_Label_4bccff32-6666-4611-b901-ec0fa7e6cd57_SetDate">
    <vt:lpwstr>2022-03-04T02:07:56.5839570Z</vt:lpwstr>
  </property>
  <property fmtid="{D5CDD505-2E9C-101B-9397-08002B2CF9AE}" pid="6" name="MSIP_Label_4bccff32-6666-4611-b901-ec0fa7e6cd57_Name">
    <vt:lpwstr>全庁-編集可能</vt:lpwstr>
  </property>
  <property fmtid="{D5CDD505-2E9C-101B-9397-08002B2CF9AE}" pid="7" name="MSIP_Label_4bccff32-6666-4611-b901-ec0fa7e6cd57_Application">
    <vt:lpwstr>Microsoft Azure Information Protection</vt:lpwstr>
  </property>
  <property fmtid="{D5CDD505-2E9C-101B-9397-08002B2CF9AE}" pid="8" name="MSIP_Label_4bccff32-6666-4611-b901-ec0fa7e6cd57_Extended_MSFT_Method">
    <vt:lpwstr>Manual</vt:lpwstr>
  </property>
</Properties>
</file>